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5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2" autoAdjust="0"/>
    <p:restoredTop sz="94660"/>
  </p:normalViewPr>
  <p:slideViewPr>
    <p:cSldViewPr snapToGrid="0">
      <p:cViewPr>
        <p:scale>
          <a:sx n="100" d="100"/>
          <a:sy n="100" d="100"/>
        </p:scale>
        <p:origin x="384" y="5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6/14/2026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6/14/2026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6/14/2026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6/14/2026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2.bp.blogspot.com/-NNb-V7WC5HI/XMopzfjFayI/AAAAAAAAHgg/QxhCo-tKxDIbkzPrVDW7k9l-mErZS6qYwCLcBGAs/s1600/1.jpg" TargetMode="External"/><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2.bp.blogspot.com/-SXpFRGX3ugc/XMo0eD3HRfI/AAAAAAAAHg4/BX34FmgTL14MTBofYazWEbUZ-fUZMD6lgCLcBGAs/s1600/3.jpg" TargetMode="Externa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1.bp.blogspot.com/-ei3AvRcCnsY/XM-1Op5NfWI/AAAAAAAAHlI/JTVdLxVCtu4AvzDJjK7Q6nhPt6nrbC2zgCLcBGAs/s1600/IMG_9640.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4.bp.blogspot.com/-l-vuCqrE7_Q/XMo2XK1rE1I/AAAAAAAAHhE/uzzZduMAwPkjQYuUWxamNyWpGHlQJnsaQCLcBGAs/s1600/4.jpg" TargetMode="Externa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s://3.bp.blogspot.com/-qMtr-aoav_0/XM-1dvm_s6I/AAAAAAAAHlQ/9qT7dCL0FHooHb64Etet3jJKpS_9mYbPACLcBGAs/s1600/IMG_9641.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4.bp.blogspot.com/-oWWMrPpoXx0/XMo9JiEGPcI/AAAAAAAAHhQ/gXKXWVxR77EU2hDnyC7C2LVgrWkyrgqYQCLcBGAs/s1600/5.jpg" TargetMode="Externa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hyperlink" Target="https://3.bp.blogspot.com/-_FWqtpcSQW4/XM-1o63XsbI/AAAAAAAAHlY/7TRsjXi33CkWR6MO1DUJQbpIdnXJbycFACLcBGAs/s1600/IMG_9642.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3.bp.blogspot.com/-__5S3q5TtMw/XMpBjxmFY8I/AAAAAAAAHhc/RtO0vr_kf1w6K0ONjw7Qh_i_tIplwe1ogCLcBGAs/s1600/6.jpg" TargetMode="Externa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hyperlink" Target="https://2.bp.blogspot.com/-qxz1KBBO1g4/XM-1yFqkjXI/AAAAAAAAHlg/sfybQIKBDR02kji1diGRHkcqQVaiQ23sgCLcBGAs/s1600/IMG_9638.JP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n-US" dirty="0" err="1" smtClean="0"/>
              <a:t>retícula</a:t>
            </a:r>
            <a:endParaRPr lang="en-US" dirty="0"/>
          </a:p>
        </p:txBody>
      </p:sp>
      <p:sp>
        <p:nvSpPr>
          <p:cNvPr id="3" name="Subtítulo 2"/>
          <p:cNvSpPr>
            <a:spLocks noGrp="1"/>
          </p:cNvSpPr>
          <p:nvPr>
            <p:ph type="subTitle" idx="1"/>
          </p:nvPr>
        </p:nvSpPr>
        <p:spPr/>
        <p:txBody>
          <a:bodyPr/>
          <a:lstStyle/>
          <a:p>
            <a:r>
              <a:rPr lang="es-ES" dirty="0" smtClean="0"/>
              <a:t>Diseño editorial</a:t>
            </a:r>
            <a:endParaRPr lang="en-US" dirty="0"/>
          </a:p>
        </p:txBody>
      </p:sp>
    </p:spTree>
    <p:extLst>
      <p:ext uri="{BB962C8B-B14F-4D97-AF65-F5344CB8AC3E}">
        <p14:creationId xmlns:p14="http://schemas.microsoft.com/office/powerpoint/2010/main" val="3109852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MX" dirty="0"/>
              <a:t>Columnas</a:t>
            </a:r>
          </a:p>
        </p:txBody>
      </p:sp>
      <p:pic>
        <p:nvPicPr>
          <p:cNvPr id="7" name="6 Marcador de contenido" descr="https://2.bp.blogspot.com/-NNb-V7WC5HI/XMopzfjFayI/AAAAAAAAHgg/QxhCo-tKxDIbkzPrVDW7k9l-mErZS6qYwCLcBGAs/s320/1.jpg">
            <a:hlinkClick r:id="rId2"/>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362622" y="1892300"/>
            <a:ext cx="2517228" cy="1943100"/>
          </a:xfrm>
          <a:prstGeom prst="rect">
            <a:avLst/>
          </a:prstGeom>
          <a:noFill/>
          <a:ln>
            <a:noFill/>
          </a:ln>
        </p:spPr>
      </p:pic>
      <p:pic>
        <p:nvPicPr>
          <p:cNvPr id="8" name="7 Marcador de contenido" descr="D:\Ciencia\Computación\PC Software\Diseño digital\Diseño editorial\Maquetación\Software maquetación\8 columnas.jpg"/>
          <p:cNvPicPr>
            <a:picLocks noGrp="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7350124" y="3168650"/>
            <a:ext cx="4111625" cy="3600450"/>
          </a:xfrm>
          <a:prstGeom prst="rect">
            <a:avLst/>
          </a:prstGeom>
          <a:noFill/>
          <a:ln>
            <a:noFill/>
          </a:ln>
        </p:spPr>
      </p:pic>
      <p:pic>
        <p:nvPicPr>
          <p:cNvPr id="1026" name="Picture 2" descr="D:\Ciencia\Computación\PC Software\Diseño digital\Diseño editorial\Maquetación\Retícula\Columnas revista-blog-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0169" y="336550"/>
            <a:ext cx="4619231"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862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Modular</a:t>
            </a:r>
            <a:br>
              <a:rPr lang="es-MX" dirty="0"/>
            </a:br>
            <a:endParaRPr lang="es-MX" dirty="0"/>
          </a:p>
        </p:txBody>
      </p:sp>
      <p:pic>
        <p:nvPicPr>
          <p:cNvPr id="5" name="4 Marcador de contenido" descr="https://2.bp.blogspot.com/-SXpFRGX3ugc/XMo0eD3HRfI/AAAAAAAAHg4/BX34FmgTL14MTBofYazWEbUZ-fUZMD6lgCLcBGAs/s320/3.jpg">
            <a:hlinkClick r:id="rId2"/>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479550" y="2110365"/>
            <a:ext cx="2082799" cy="2093335"/>
          </a:xfrm>
          <a:prstGeom prst="rect">
            <a:avLst/>
          </a:prstGeom>
          <a:noFill/>
          <a:ln>
            <a:noFill/>
          </a:ln>
        </p:spPr>
      </p:pic>
      <p:pic>
        <p:nvPicPr>
          <p:cNvPr id="6" name="5 Marcador de contenido" descr="https://1.bp.blogspot.com/-ei3AvRcCnsY/XM-1Op5NfWI/AAAAAAAAHlI/JTVdLxVCtu4AvzDJjK7Q6nhPt6nrbC2zgCLcBGAs/s400/IMG_9640.JPG">
            <a:hlinkClick r:id="rId4"/>
          </p:cNvPr>
          <p:cNvPicPr>
            <a:picLocks noGrp="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8426450" y="815946"/>
            <a:ext cx="2450725" cy="2727354"/>
          </a:xfrm>
          <a:prstGeom prst="rect">
            <a:avLst/>
          </a:prstGeom>
          <a:noFill/>
          <a:ln>
            <a:noFill/>
          </a:ln>
        </p:spPr>
      </p:pic>
      <p:pic>
        <p:nvPicPr>
          <p:cNvPr id="2050" name="Picture 2" descr="D:\Ciencia\Computación\PC Software\Diseño digital\Diseño editorial\Maquetación\Retícula\reticula modular-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9050" y="3027735"/>
            <a:ext cx="5829300" cy="3887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084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Jerárquica</a:t>
            </a:r>
            <a:br>
              <a:rPr lang="es-MX" dirty="0"/>
            </a:br>
            <a:endParaRPr lang="es-MX" dirty="0"/>
          </a:p>
        </p:txBody>
      </p:sp>
      <p:pic>
        <p:nvPicPr>
          <p:cNvPr id="5" name="4 Marcador de contenido" descr="https://4.bp.blogspot.com/-l-vuCqrE7_Q/XMo2XK1rE1I/AAAAAAAAHhE/uzzZduMAwPkjQYuUWxamNyWpGHlQJnsaQCLcBGAs/s320/4.jpg">
            <a:hlinkClick r:id="rId2"/>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441450" y="2103438"/>
            <a:ext cx="2239962" cy="2436812"/>
          </a:xfrm>
          <a:prstGeom prst="rect">
            <a:avLst/>
          </a:prstGeom>
          <a:noFill/>
          <a:ln>
            <a:noFill/>
          </a:ln>
        </p:spPr>
      </p:pic>
      <p:pic>
        <p:nvPicPr>
          <p:cNvPr id="7" name="6 Marcador de contenido" descr="https://3.bp.blogspot.com/-qMtr-aoav_0/XM-1dvm_s6I/AAAAAAAAHlQ/9qT7dCL0FHooHb64Etet3jJKpS_9mYbPACLcBGAs/s400/IMG_9641.JPG">
            <a:hlinkClick r:id="rId4"/>
          </p:cNvPr>
          <p:cNvPicPr>
            <a:picLocks noGrp="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8674100" y="3524250"/>
            <a:ext cx="3041650" cy="3092450"/>
          </a:xfrm>
          <a:prstGeom prst="rect">
            <a:avLst/>
          </a:prstGeom>
          <a:noFill/>
          <a:ln>
            <a:noFill/>
          </a:ln>
        </p:spPr>
      </p:pic>
      <p:pic>
        <p:nvPicPr>
          <p:cNvPr id="3074" name="Picture 2" descr="D:\Ciencia\Computación\PC Software\Diseño digital\Diseño editorial\Maquetación\Retícula\Jerarquico ferrari.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6400" y="545522"/>
            <a:ext cx="4947772" cy="3823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439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Simétricas</a:t>
            </a:r>
            <a:br>
              <a:rPr lang="es-MX" dirty="0"/>
            </a:br>
            <a:endParaRPr lang="es-MX" dirty="0"/>
          </a:p>
        </p:txBody>
      </p:sp>
      <p:pic>
        <p:nvPicPr>
          <p:cNvPr id="5" name="4 Marcador de contenido" descr="https://4.bp.blogspot.com/-oWWMrPpoXx0/XMo9JiEGPcI/AAAAAAAAHhQ/gXKXWVxR77EU2hDnyC7C2LVgrWkyrgqYQCLcBGAs/s400/5.jpg">
            <a:hlinkClick r:id="rId2"/>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452562" y="2185988"/>
            <a:ext cx="2540000" cy="1663700"/>
          </a:xfrm>
          <a:prstGeom prst="rect">
            <a:avLst/>
          </a:prstGeom>
          <a:noFill/>
          <a:ln>
            <a:noFill/>
          </a:ln>
        </p:spPr>
      </p:pic>
      <p:pic>
        <p:nvPicPr>
          <p:cNvPr id="6" name="5 Marcador de contenido" descr="https://3.bp.blogspot.com/-_FWqtpcSQW4/XM-1o63XsbI/AAAAAAAAHlY/7TRsjXi33CkWR6MO1DUJQbpIdnXJbycFACLcBGAs/s400/IMG_9642.JPG">
            <a:hlinkClick r:id="rId4"/>
          </p:cNvPr>
          <p:cNvPicPr>
            <a:picLocks noGrp="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8807450" y="464040"/>
            <a:ext cx="2679613" cy="2736360"/>
          </a:xfrm>
          <a:prstGeom prst="rect">
            <a:avLst/>
          </a:prstGeom>
          <a:noFill/>
          <a:ln>
            <a:noFill/>
          </a:ln>
        </p:spPr>
      </p:pic>
      <p:pic>
        <p:nvPicPr>
          <p:cNvPr id="4098" name="Picture 2" descr="D:\Ciencia\Computación\PC Software\Diseño digital\Diseño editorial\Maquetación\Retícula\simetrica.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9899" y="2736850"/>
            <a:ext cx="5594351" cy="3620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583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Asimétricas</a:t>
            </a:r>
            <a:br>
              <a:rPr lang="es-MX" dirty="0"/>
            </a:br>
            <a:endParaRPr lang="es-MX" dirty="0"/>
          </a:p>
        </p:txBody>
      </p:sp>
      <p:pic>
        <p:nvPicPr>
          <p:cNvPr id="5" name="4 Marcador de contenido" descr="https://3.bp.blogspot.com/-__5S3q5TtMw/XMpBjxmFY8I/AAAAAAAAHhc/RtO0vr_kf1w6K0ONjw7Qh_i_tIplwe1ogCLcBGAs/s400/6.jpg">
            <a:hlinkClick r:id="rId2"/>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458912" y="2319338"/>
            <a:ext cx="2540000" cy="1663700"/>
          </a:xfrm>
          <a:prstGeom prst="rect">
            <a:avLst/>
          </a:prstGeom>
          <a:noFill/>
          <a:ln>
            <a:noFill/>
          </a:ln>
        </p:spPr>
      </p:pic>
      <p:pic>
        <p:nvPicPr>
          <p:cNvPr id="6" name="5 Marcador de contenido" descr="https://2.bp.blogspot.com/-qxz1KBBO1g4/XM-1yFqkjXI/AAAAAAAAHlg/sfybQIKBDR02kji1diGRHkcqQVaiQ23sgCLcBGAs/s400/IMG_9638.JPG">
            <a:hlinkClick r:id="rId4"/>
          </p:cNvPr>
          <p:cNvPicPr>
            <a:picLocks noGrp="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7854711" y="3889808"/>
            <a:ext cx="3046529" cy="2771342"/>
          </a:xfrm>
          <a:prstGeom prst="rect">
            <a:avLst/>
          </a:prstGeom>
          <a:noFill/>
          <a:ln>
            <a:noFill/>
          </a:ln>
        </p:spPr>
      </p:pic>
      <p:pic>
        <p:nvPicPr>
          <p:cNvPr id="5122" name="Picture 2" descr="D:\Ciencia\Computación\PC Software\Diseño digital\Diseño editorial\Maquetación\Retícula\Asimetrica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2622" y="539750"/>
            <a:ext cx="5194778" cy="387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79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diseñador </a:t>
            </a:r>
            <a:r>
              <a:rPr lang="es-ES" dirty="0"/>
              <a:t>y </a:t>
            </a:r>
            <a:r>
              <a:rPr lang="es-ES" dirty="0" err="1" smtClean="0"/>
              <a:t>maquetador</a:t>
            </a:r>
            <a:endParaRPr lang="es-ES" dirty="0"/>
          </a:p>
        </p:txBody>
      </p:sp>
      <p:sp>
        <p:nvSpPr>
          <p:cNvPr id="5" name="4 Marcador de contenido"/>
          <p:cNvSpPr>
            <a:spLocks noGrp="1"/>
          </p:cNvSpPr>
          <p:nvPr>
            <p:ph sz="half" idx="1"/>
          </p:nvPr>
        </p:nvSpPr>
        <p:spPr/>
        <p:txBody>
          <a:bodyPr>
            <a:normAutofit fontScale="77500" lnSpcReduction="20000"/>
          </a:bodyPr>
          <a:lstStyle/>
          <a:p>
            <a:pPr algn="just"/>
            <a:r>
              <a:rPr lang="es-ES" dirty="0" smtClean="0"/>
              <a:t>Es </a:t>
            </a:r>
            <a:r>
              <a:rPr lang="es-ES" dirty="0"/>
              <a:t>habitual que </a:t>
            </a:r>
            <a:r>
              <a:rPr lang="es-ES" dirty="0" smtClean="0"/>
              <a:t>sean </a:t>
            </a:r>
            <a:r>
              <a:rPr lang="es-ES" dirty="0"/>
              <a:t>la misma persona</a:t>
            </a:r>
            <a:r>
              <a:rPr lang="es-ES" dirty="0" smtClean="0"/>
              <a:t>.</a:t>
            </a:r>
            <a:endParaRPr lang="es-ES" dirty="0"/>
          </a:p>
          <a:p>
            <a:pPr algn="just"/>
            <a:r>
              <a:rPr lang="es-ES" dirty="0" smtClean="0"/>
              <a:t>En </a:t>
            </a:r>
            <a:r>
              <a:rPr lang="es-ES" dirty="0"/>
              <a:t>editoriales, empresas o instituciones de envergadura las funciones suelen estar divididas en dos departamentos.</a:t>
            </a:r>
          </a:p>
          <a:p>
            <a:pPr algn="just"/>
            <a:r>
              <a:rPr lang="es-ES" dirty="0" smtClean="0"/>
              <a:t>La </a:t>
            </a:r>
            <a:r>
              <a:rPr lang="es-ES" dirty="0"/>
              <a:t>estética que tendrá que el libro, la definición de la tipografía que se utilizará, de los niveles de jerarquía de la información, incluidos los estilos de párrafos, corresponden al ámbito del </a:t>
            </a:r>
            <a:r>
              <a:rPr lang="es-ES" dirty="0" smtClean="0"/>
              <a:t>diseñador. </a:t>
            </a:r>
          </a:p>
        </p:txBody>
      </p:sp>
      <p:sp>
        <p:nvSpPr>
          <p:cNvPr id="2" name="1 Marcador de contenido"/>
          <p:cNvSpPr>
            <a:spLocks noGrp="1"/>
          </p:cNvSpPr>
          <p:nvPr>
            <p:ph sz="half" idx="2"/>
          </p:nvPr>
        </p:nvSpPr>
        <p:spPr/>
        <p:txBody>
          <a:bodyPr>
            <a:normAutofit fontScale="77500" lnSpcReduction="20000"/>
          </a:bodyPr>
          <a:lstStyle/>
          <a:p>
            <a:pPr algn="just"/>
            <a:r>
              <a:rPr lang="es-ES" dirty="0"/>
              <a:t>La tarea del </a:t>
            </a:r>
            <a:r>
              <a:rPr lang="es-ES" dirty="0" err="1"/>
              <a:t>maquetador</a:t>
            </a:r>
            <a:r>
              <a:rPr lang="es-ES" dirty="0"/>
              <a:t> es componer el contenido sobre las páginas de acuerdo a lo estipulado por el diseño. Y hacer que esa composición posea lógica y armonía editorial.</a:t>
            </a:r>
          </a:p>
          <a:p>
            <a:pPr algn="just"/>
            <a:r>
              <a:rPr lang="es-ES" dirty="0"/>
              <a:t>Contratar el diseño de forma externa suele aplicarse a una colección o a revistas y periódicos más que al diseño de un libro de ficción.</a:t>
            </a:r>
          </a:p>
          <a:p>
            <a:pPr algn="just"/>
            <a:r>
              <a:rPr lang="es-ES" dirty="0"/>
              <a:t>En estos casos, lo habitual es ofrecer el diseño editorial junto a la maquetación profesional. Esta mixtura de servicios se da cuando un autor publica por su cuenta y contrata los servicios editoriales por su cuenta.</a:t>
            </a:r>
          </a:p>
          <a:p>
            <a:endParaRPr lang="es-MX" dirty="0"/>
          </a:p>
        </p:txBody>
      </p:sp>
    </p:spTree>
    <p:extLst>
      <p:ext uri="{BB962C8B-B14F-4D97-AF65-F5344CB8AC3E}">
        <p14:creationId xmlns:p14="http://schemas.microsoft.com/office/powerpoint/2010/main" val="261226565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55</TotalTime>
  <Words>170</Words>
  <Application>Microsoft Office PowerPoint</Application>
  <PresentationFormat>Personalizado</PresentationFormat>
  <Paragraphs>14</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Gallery</vt:lpstr>
      <vt:lpstr>retícula</vt:lpstr>
      <vt:lpstr>Columnas</vt:lpstr>
      <vt:lpstr>Modular </vt:lpstr>
      <vt:lpstr>Jerárquica </vt:lpstr>
      <vt:lpstr>Simétricas </vt:lpstr>
      <vt:lpstr>Asimétricas </vt:lpstr>
      <vt:lpstr>diseñador y maquetador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Ash</dc:title>
  <dc:creator>Usuario</dc:creator>
  <cp:lastModifiedBy>Luffi</cp:lastModifiedBy>
  <cp:revision>26</cp:revision>
  <dcterms:created xsi:type="dcterms:W3CDTF">2023-02-22T00:21:14Z</dcterms:created>
  <dcterms:modified xsi:type="dcterms:W3CDTF">2026-06-14T19:48:05Z</dcterms:modified>
</cp:coreProperties>
</file>