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57" r:id="rId5"/>
    <p:sldId id="259" r:id="rId6"/>
    <p:sldId id="258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62" autoAdjust="0"/>
    <p:restoredTop sz="94660"/>
  </p:normalViewPr>
  <p:slideViewPr>
    <p:cSldViewPr snapToGrid="0">
      <p:cViewPr>
        <p:scale>
          <a:sx n="100" d="100"/>
          <a:sy n="100" d="100"/>
        </p:scale>
        <p:origin x="-48" y="1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6/9/2026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ecommerce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 smtClean="0"/>
              <a:t>postpandemia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5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En 2021</a:t>
            </a:r>
            <a:endParaRPr lang="es-MX" dirty="0"/>
          </a:p>
        </p:txBody>
      </p:sp>
      <p:pic>
        <p:nvPicPr>
          <p:cNvPr id="4" name="3 Marcador de contenido" descr="La pandemia cambió el comercio electrónico para siempre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46287" y="2011363"/>
            <a:ext cx="3448050" cy="34480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s-ES" dirty="0"/>
              <a:t>La pandemia coincidió con un punto de inflexión en el sector, que veía la incorporación de servicios de logística de última milla profesionales y competitivos, como </a:t>
            </a:r>
            <a:r>
              <a:rPr lang="es-ES" dirty="0" err="1"/>
              <a:t>Rappi</a:t>
            </a:r>
            <a:r>
              <a:rPr lang="es-ES" dirty="0"/>
              <a:t>, 99 Minutos y </a:t>
            </a:r>
            <a:r>
              <a:rPr lang="es-ES" dirty="0" err="1"/>
              <a:t>Cornershop</a:t>
            </a:r>
            <a:r>
              <a:rPr lang="es-ES" dirty="0"/>
              <a:t> y otros especializados en alimentos preparados como </a:t>
            </a:r>
            <a:r>
              <a:rPr lang="es-ES" dirty="0" err="1"/>
              <a:t>Uber</a:t>
            </a:r>
            <a:r>
              <a:rPr lang="es-ES" dirty="0"/>
              <a:t> </a:t>
            </a:r>
            <a:r>
              <a:rPr lang="es-ES" dirty="0" err="1"/>
              <a:t>Eats</a:t>
            </a:r>
            <a:r>
              <a:rPr lang="es-ES" dirty="0"/>
              <a:t> o Sin Delantal. A la par, compañías de tecnología financiera (</a:t>
            </a:r>
            <a:r>
              <a:rPr lang="es-ES" dirty="0" err="1"/>
              <a:t>fintech</a:t>
            </a:r>
            <a:r>
              <a:rPr lang="es-ES" dirty="0"/>
              <a:t>) que ofrecen servicios de medios de pago, como Clip, Mercado Pago o </a:t>
            </a:r>
            <a:r>
              <a:rPr lang="es-ES" dirty="0" err="1"/>
              <a:t>Conekta</a:t>
            </a:r>
            <a:r>
              <a:rPr lang="es-ES" dirty="0"/>
              <a:t>, habían iniciado un proceso de maduración en México que fructificó en plena pandemia.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7291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La </a:t>
            </a:r>
            <a:r>
              <a:rPr lang="es-ES" dirty="0"/>
              <a:t>pandemia de coronavirus cambió al sector. “Tenemos un nivel socioeconómico bajo que empieza hoy a acceder al comercio en línea. Tenemos consumidores de mayor edad que comienzan a hacer las compras de supermercado en línea. Había una inseguridad o una falta de confianza y eso está también cambiando”, dijo Julia </a:t>
            </a:r>
            <a:r>
              <a:rPr lang="es-ES" dirty="0" err="1"/>
              <a:t>Sant</a:t>
            </a:r>
            <a:r>
              <a:rPr lang="es-ES" dirty="0"/>
              <a:t> Ambrosio</a:t>
            </a:r>
            <a:endParaRPr lang="es-MX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162" y="2017713"/>
            <a:ext cx="3441700" cy="344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222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En 2026</a:t>
            </a:r>
            <a:endParaRPr lang="es-ES" dirty="0"/>
          </a:p>
        </p:txBody>
      </p:sp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dirty="0"/>
              <a:t>A seis años de la pandemia, el comercio electrónico en México redefinió el </a:t>
            </a:r>
            <a:r>
              <a:rPr lang="es-ES" i="1" dirty="0" err="1"/>
              <a:t>retail</a:t>
            </a:r>
            <a:r>
              <a:rPr lang="es-ES" dirty="0"/>
              <a:t> al pasar de 37 a más de 77 millones de compradores y de $429 mil millones a $941 mil millones de pesos en ventas, consolidándose como uno de los mercados digitales más dinámicos a nivel global.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2109148"/>
            <a:ext cx="4645025" cy="258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6413500" y="4845050"/>
            <a:ext cx="4838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/>
              <a:t>Un estudio de la Asociación Mexicana de Venta Online (AMVO) revela que el comercio electrónico a nivel mundial creció 8.4 por ciento en 2025. Foto AMVO</a:t>
            </a:r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2612265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Evolución estructural</a:t>
            </a:r>
            <a:br>
              <a:rPr lang="es-ES" b="1" dirty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s-ES" b="1" dirty="0" smtClean="0"/>
              <a:t>De </a:t>
            </a:r>
            <a:r>
              <a:rPr lang="es-ES" b="1" dirty="0"/>
              <a:t>adopción a </a:t>
            </a:r>
            <a:r>
              <a:rPr lang="es-ES" b="1" dirty="0" err="1"/>
              <a:t>omnicanalidad</a:t>
            </a:r>
            <a:r>
              <a:rPr lang="es-ES" b="1" dirty="0"/>
              <a:t>:</a:t>
            </a:r>
            <a:r>
              <a:rPr lang="es-ES" dirty="0"/>
              <a:t> El consumidor mexicano ya no elige exclusivamente entre la tienda física y la web; combina ambos. El canal digital representa casi $1 de cada $6 vendidos en el país. </a:t>
            </a:r>
          </a:p>
          <a:p>
            <a:pPr algn="just"/>
            <a:r>
              <a:rPr lang="es-ES" b="1" dirty="0"/>
              <a:t>Crecimiento sostenido:</a:t>
            </a:r>
            <a:r>
              <a:rPr lang="es-ES" dirty="0"/>
              <a:t> El sector se ha estabilizado en tasas de crecimiento anuales de doble dígito, proyectando superar los 30 mil millones de dólares en ventas anuales</a:t>
            </a:r>
            <a:r>
              <a:rPr lang="es-ES" dirty="0" smtClean="0"/>
              <a:t>.</a:t>
            </a:r>
            <a:endParaRPr lang="es-ES" dirty="0"/>
          </a:p>
          <a:p>
            <a:pPr algn="just"/>
            <a:r>
              <a:rPr lang="es-ES" b="1" dirty="0"/>
              <a:t>Posicionamiento:</a:t>
            </a:r>
            <a:r>
              <a:rPr lang="es-ES" dirty="0"/>
              <a:t> México ocupa el octavo lugar mundial en comercio electrónico y el segundo puesto con mayor crecimiento en América Latina, solo por detrás de Brasil. 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5227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Retos y tendencias clave</a:t>
            </a:r>
            <a:br>
              <a:rPr lang="es-ES" b="1" dirty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b="1" dirty="0" smtClean="0"/>
              <a:t>Consolidación </a:t>
            </a:r>
            <a:r>
              <a:rPr lang="es-ES" b="1" dirty="0"/>
              <a:t>logística:</a:t>
            </a:r>
            <a:r>
              <a:rPr lang="es-ES" dirty="0"/>
              <a:t> Los tiempos de entrega confiables y las facilidades de devolución han dejado de ser un diferenciador para convertirse en exigencias básicas. </a:t>
            </a:r>
          </a:p>
          <a:p>
            <a:r>
              <a:rPr lang="es-ES" b="1" dirty="0"/>
              <a:t>El auge del </a:t>
            </a:r>
            <a:r>
              <a:rPr lang="es-ES" b="1" i="1" dirty="0"/>
              <a:t>Cross-</a:t>
            </a:r>
            <a:r>
              <a:rPr lang="es-ES" b="1" i="1" dirty="0" err="1"/>
              <a:t>border</a:t>
            </a:r>
            <a:r>
              <a:rPr lang="es-ES" b="1" dirty="0"/>
              <a:t>:</a:t>
            </a:r>
            <a:r>
              <a:rPr lang="es-ES" dirty="0"/>
              <a:t> El comercio electrónico transfronterizo, impulsado fuertemente por plataformas asiáticas, muestra un crecimiento acelerado superior al 20% anual. </a:t>
            </a:r>
          </a:p>
          <a:p>
            <a:r>
              <a:rPr lang="es-ES" b="1" dirty="0" err="1"/>
              <a:t>Marketplaces</a:t>
            </a:r>
            <a:r>
              <a:rPr lang="es-ES" b="1" dirty="0"/>
              <a:t> como motor:</a:t>
            </a:r>
            <a:r>
              <a:rPr lang="es-ES" dirty="0"/>
              <a:t> Plataformas como Mercado Libre han consolidado su posición y fueron pieza clave para la maduración del sector en el país</a:t>
            </a:r>
          </a:p>
          <a:p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773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</a:t>
            </a:r>
            <a:r>
              <a:rPr lang="es-ES" dirty="0" err="1"/>
              <a:t>Ecommerce</a:t>
            </a:r>
            <a:r>
              <a:rPr lang="es-ES" dirty="0"/>
              <a:t> según el tipo de clientes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 - Business to Business (B2B)</a:t>
            </a:r>
          </a:p>
          <a:p>
            <a:r>
              <a:rPr lang="en-US" dirty="0"/>
              <a:t>II - Business to Consumer (B2C) </a:t>
            </a:r>
          </a:p>
          <a:p>
            <a:r>
              <a:rPr lang="en-US" dirty="0"/>
              <a:t>III - Business to Business to Consumer (B2B2C) </a:t>
            </a:r>
          </a:p>
          <a:p>
            <a:r>
              <a:rPr lang="en-US" dirty="0"/>
              <a:t>IV - Consumer to Business (C2B)</a:t>
            </a:r>
          </a:p>
          <a:p>
            <a:r>
              <a:rPr lang="en-US" dirty="0"/>
              <a:t>V - Consumer to Consumer (C2C) </a:t>
            </a:r>
          </a:p>
          <a:p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VI - Business to Employee (B2E) </a:t>
            </a:r>
          </a:p>
          <a:p>
            <a:r>
              <a:rPr lang="en-US" dirty="0"/>
              <a:t>VII - Business to Administration (B2A)</a:t>
            </a:r>
          </a:p>
          <a:p>
            <a:r>
              <a:rPr lang="en-US" dirty="0"/>
              <a:t>VIII - Consumer to Administration (C2A)</a:t>
            </a:r>
          </a:p>
          <a:p>
            <a:r>
              <a:rPr lang="en-US" dirty="0"/>
              <a:t>IX - </a:t>
            </a:r>
            <a:r>
              <a:rPr lang="en-US" dirty="0" err="1"/>
              <a:t>Goverment</a:t>
            </a:r>
            <a:r>
              <a:rPr lang="en-US" dirty="0"/>
              <a:t> to Consumer (G2C) 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32767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</a:t>
            </a:r>
            <a:r>
              <a:rPr lang="es-ES" dirty="0" err="1" smtClean="0"/>
              <a:t>Ecommerce</a:t>
            </a:r>
            <a:r>
              <a:rPr lang="es-ES" dirty="0" smtClean="0"/>
              <a:t> </a:t>
            </a:r>
            <a:r>
              <a:rPr lang="es-ES" dirty="0"/>
              <a:t>según su modelo de negocio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MX" dirty="0"/>
              <a:t>I. Publicidad en línea </a:t>
            </a:r>
          </a:p>
          <a:p>
            <a:r>
              <a:rPr lang="es-MX" dirty="0"/>
              <a:t>II. Suscripción </a:t>
            </a:r>
          </a:p>
          <a:p>
            <a:r>
              <a:rPr lang="es-MX" dirty="0"/>
              <a:t>III. Afiliación </a:t>
            </a:r>
          </a:p>
          <a:p>
            <a:r>
              <a:rPr lang="es-MX" dirty="0"/>
              <a:t>IV. Tienda electrónica: modelo de negocio. </a:t>
            </a:r>
          </a:p>
          <a:p>
            <a:r>
              <a:rPr lang="es-MX" dirty="0"/>
              <a:t>V. </a:t>
            </a:r>
            <a:r>
              <a:rPr lang="es-MX" dirty="0" err="1"/>
              <a:t>Freemium</a:t>
            </a:r>
            <a:endParaRPr lang="es-MX" dirty="0"/>
          </a:p>
          <a:p>
            <a:r>
              <a:rPr lang="es-MX" dirty="0"/>
              <a:t>VI. </a:t>
            </a:r>
            <a:r>
              <a:rPr lang="es-MX" dirty="0" err="1"/>
              <a:t>Crowdfunding</a:t>
            </a:r>
            <a:r>
              <a:rPr lang="es-MX" dirty="0"/>
              <a:t> </a:t>
            </a:r>
          </a:p>
          <a:p>
            <a:r>
              <a:rPr lang="es-MX" dirty="0"/>
              <a:t>VII. </a:t>
            </a:r>
            <a:r>
              <a:rPr lang="es-MX" dirty="0" err="1"/>
              <a:t>Crowdsourcing</a:t>
            </a:r>
            <a:endParaRPr lang="es-MX" dirty="0"/>
          </a:p>
          <a:p>
            <a:r>
              <a:rPr lang="es-MX" dirty="0"/>
              <a:t>VIII. Peer </a:t>
            </a:r>
            <a:r>
              <a:rPr lang="es-MX" dirty="0" err="1"/>
              <a:t>to</a:t>
            </a:r>
            <a:r>
              <a:rPr lang="es-MX" dirty="0"/>
              <a:t> Peer (P2P)</a:t>
            </a:r>
          </a:p>
          <a:p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31582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 de </a:t>
            </a:r>
            <a:r>
              <a:rPr lang="es-ES" dirty="0" err="1"/>
              <a:t>Ecommerce</a:t>
            </a:r>
            <a:r>
              <a:rPr lang="es-ES" dirty="0"/>
              <a:t> según los productos o servicios que ofrece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s-MX" dirty="0"/>
              <a:t>I. Productos </a:t>
            </a:r>
          </a:p>
          <a:p>
            <a:r>
              <a:rPr lang="es-MX" dirty="0"/>
              <a:t>II. Servicios</a:t>
            </a:r>
          </a:p>
          <a:p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9486857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207</TotalTime>
  <Words>556</Words>
  <Application>Microsoft Office PowerPoint</Application>
  <PresentationFormat>Personalizado</PresentationFormat>
  <Paragraphs>38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Gallery</vt:lpstr>
      <vt:lpstr>ecommerce</vt:lpstr>
      <vt:lpstr>En 2021</vt:lpstr>
      <vt:lpstr>Presentación de PowerPoint</vt:lpstr>
      <vt:lpstr>En 2026</vt:lpstr>
      <vt:lpstr>Evolución estructural </vt:lpstr>
      <vt:lpstr>Retos y tendencias clave </vt:lpstr>
      <vt:lpstr>Tipos de Ecommerce según el tipo de clientes</vt:lpstr>
      <vt:lpstr>Tipos de Ecommerce según su modelo de negocio</vt:lpstr>
      <vt:lpstr>Tipo de Ecommerce según los productos o servicios que ofrece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Ash</dc:title>
  <dc:creator>Usuario</dc:creator>
  <cp:lastModifiedBy>Luffi</cp:lastModifiedBy>
  <cp:revision>30</cp:revision>
  <dcterms:created xsi:type="dcterms:W3CDTF">2023-02-22T00:21:14Z</dcterms:created>
  <dcterms:modified xsi:type="dcterms:W3CDTF">2026-06-09T22:43:39Z</dcterms:modified>
</cp:coreProperties>
</file>